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2117E-DF9F-4A2B-967C-D86FA322E48D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10526-D02F-435D-B591-5D4BE23C6E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Сущность проблемного обучения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и сущность </a:t>
            </a:r>
            <a:r>
              <a:rPr lang="ru-RU" smtClean="0"/>
              <a:t>проблемного обучения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200" i="1" dirty="0" smtClean="0"/>
              <a:t> Проблемное  обучение это не абсолютно новое  педагогическое явление. История собственно проблемного обучения начинается с  введения так называемого исследовательского метода, многие правила которого в буржуазной педагогике были разработаны Джоном </a:t>
            </a:r>
            <a:r>
              <a:rPr lang="ru-RU" sz="1200" i="1" dirty="0" err="1" smtClean="0"/>
              <a:t>Дьюи</a:t>
            </a:r>
            <a:r>
              <a:rPr lang="ru-RU" sz="1200" i="1" dirty="0" smtClean="0"/>
              <a:t>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Глубокие  исследования в области проблемного  обучения начались в 60-х годах. Идея и принципы проблемного обучения в русле исследования психологии мышления разрабатывались советскими психологами С.Л.Рубинштейном, Д.Н.Богоявленским, </a:t>
            </a:r>
            <a:r>
              <a:rPr lang="ru-RU" sz="1200" i="1" dirty="0" err="1" smtClean="0"/>
              <a:t>Н.А.Менчинской</a:t>
            </a:r>
            <a:r>
              <a:rPr lang="ru-RU" sz="1200" i="1" dirty="0" smtClean="0"/>
              <a:t>, А.М.Матюшкиным. Много этими вопросами занимались Т.В.Кудрявцев, </a:t>
            </a:r>
            <a:r>
              <a:rPr lang="ru-RU" sz="1200" i="1" dirty="0" err="1" smtClean="0"/>
              <a:t>Д.В.Вилькеев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Ю.К.Бабанский</a:t>
            </a:r>
            <a:r>
              <a:rPr lang="ru-RU" sz="1200" i="1" dirty="0" smtClean="0"/>
              <a:t>, </a:t>
            </a:r>
            <a:r>
              <a:rPr lang="ru-RU" sz="1200" i="1" dirty="0" err="1" smtClean="0"/>
              <a:t>М.И.Махмутов</a:t>
            </a:r>
            <a:r>
              <a:rPr lang="ru-RU" sz="1200" i="1" dirty="0" smtClean="0"/>
              <a:t> и </a:t>
            </a:r>
            <a:r>
              <a:rPr lang="ru-RU" sz="1200" i="1" dirty="0" err="1" smtClean="0"/>
              <a:t>И.Я.Лернер</a:t>
            </a:r>
            <a:r>
              <a:rPr lang="ru-RU" sz="1200" i="1" dirty="0" smtClean="0"/>
              <a:t>. Исследования в этой области ведутся сейчас и другими представителями педагогической науки.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Проблемное  обучение возникло как результат  достижений передовой практики и  теории обучения и воспитания в сочетании  с традиционным типом обучения является эффективным  средством общего и  интеллектуального развития учащихся.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В педагогической литературе имеется  ряд попыток дать определение  этому явлению.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Под проблемным обучением </a:t>
            </a:r>
            <a:r>
              <a:rPr lang="ru-RU" sz="1200" i="1" dirty="0" err="1" smtClean="0"/>
              <a:t>В.Оконь</a:t>
            </a:r>
            <a:r>
              <a:rPr lang="ru-RU" sz="1200" i="1" dirty="0" smtClean="0"/>
              <a:t> понимает «совокупность таких действий, как  организация проблемных ситуаций, формулирование проблем, оказание ученикам необходимой помощи в решении проблем, проверка этих решений и, наконец, руководство процессом систематизации и закрепления приобретенных знаний». </a:t>
            </a:r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200" dirty="0" smtClean="0"/>
              <a:t> </a:t>
            </a:r>
            <a:r>
              <a:rPr lang="ru-RU" sz="1200" i="1" dirty="0" err="1" smtClean="0"/>
              <a:t>Д.В.Вилькеев</a:t>
            </a:r>
            <a:r>
              <a:rPr lang="ru-RU" sz="1200" i="1" dirty="0" smtClean="0"/>
              <a:t> под проблемным обучением имеет  в виду такой характер обучения, когда ему придают некоторые  черты научного познания.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Сущность  проблемного обучения </a:t>
            </a:r>
            <a:r>
              <a:rPr lang="ru-RU" sz="1200" i="1" dirty="0" err="1" smtClean="0"/>
              <a:t>И.Я.Лернер</a:t>
            </a:r>
            <a:r>
              <a:rPr lang="ru-RU" sz="1200" i="1" dirty="0" smtClean="0"/>
              <a:t> видит  в том, что «учащийся под руководством учителя принимает участие </a:t>
            </a:r>
            <a:r>
              <a:rPr lang="ru-RU" sz="1200" i="1" smtClean="0"/>
              <a:t>в  решении </a:t>
            </a:r>
            <a:r>
              <a:rPr lang="ru-RU" sz="1200" i="1" dirty="0" smtClean="0"/>
              <a:t>новых для него познавательных и практических проблем в определенно системе, соответствующей </a:t>
            </a:r>
            <a:r>
              <a:rPr lang="ru-RU" sz="1200" i="1" dirty="0" err="1" smtClean="0"/>
              <a:t>образовательно-воспитатальным</a:t>
            </a:r>
            <a:r>
              <a:rPr lang="ru-RU" sz="1200" i="1" dirty="0" smtClean="0"/>
              <a:t> целям учебного заведения».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Т.В.Кудрявцев  суть процесса проблемного обучения видит в  выдвижении перед учащимися  дидактических проблем, в их решении  и овладении учащимися обобщенными  знаниями и принципами проблемных задач.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Кроме этих статей во многих работах проблемное обучение рассматривается не прямо, а в контексте и более широко, как средство активизации учения, повышения эффективности обучения какой-то конкретной дисциплине и т.д. 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Не  было единства и в вопросе, должна ли проблемная ситуация «создаваться» или естественно «вытекать» из самого характера материала. Большинство было за создание преподавателем проблемной ситуации, независимо от того, является ли она отражением реально существующего в науке противоречия или носит методический характер. Однако были авторы, которые считали, что нет надобности искусственно создавать проблемные ситуации, так как реальными проблемами полна вся история развития научного знания.</a:t>
            </a:r>
          </a:p>
          <a:p>
            <a:pPr>
              <a:spcBef>
                <a:spcPts val="0"/>
              </a:spcBef>
            </a:pPr>
            <a:endParaRPr lang="ru-RU" sz="1200" i="1" dirty="0" smtClean="0"/>
          </a:p>
          <a:p>
            <a:pPr>
              <a:spcBef>
                <a:spcPts val="0"/>
              </a:spcBef>
            </a:pPr>
            <a:r>
              <a:rPr lang="ru-RU" sz="1200" i="1" dirty="0" smtClean="0"/>
              <a:t>    Такие разногласия возникли потому, что  есть явления, которые человечеству известны, назовём их объективно существующими знаниями об этих явлениях, научными знаниями, но есть и явления, о которых человечество ещё ничего не знает. Важно помнить, что есть знания и субъективные, т.е. знания отдельного человека, они могут быть полными и неполными. </a:t>
            </a:r>
            <a:endParaRPr lang="ru-RU" sz="1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Формы, методы и технологические основы проблемного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sz="4000" i="1" dirty="0" smtClean="0"/>
              <a:t>Метод обучения представляет собой систему организации взаимодействия преподавателя и учащихся, призванную обеспечивать достижение педагогических целей. В зависимости от целей исследования методы обучения классифицируются в педагогической литературе по различным критериям: по источникам передачи содержания (словесные, практические и наглядные), по целевому объекту на основе учета структуры личности (методы формирования сознания, поведения, чувств), по целевому объекту на основе учета структуры учебного процесса (методы организации и осуществления учебно-познавательной деятельности, стимулирования и мотивации, контроля и самоконтроля за эффективностью учебно-познавательной деятельности) и так далее. </a:t>
            </a:r>
          </a:p>
          <a:p>
            <a:pPr>
              <a:spcBef>
                <a:spcPts val="0"/>
              </a:spcBef>
            </a:pPr>
            <a:endParaRPr lang="ru-RU" sz="4000" i="1" dirty="0" smtClean="0"/>
          </a:p>
          <a:p>
            <a:pPr>
              <a:spcBef>
                <a:spcPts val="0"/>
              </a:spcBef>
            </a:pPr>
            <a:r>
              <a:rPr lang="ru-RU" sz="4000" i="1" dirty="0" smtClean="0"/>
              <a:t>    Существуют  также различные классификации  методов непосредственно проблемного  обучения применительно к целям, которые оно ставит перед собой, и средствам, которыми оно располагает. Так, по способу решения проблемных задач иногда выделяют четыре метода: проблемное изложение (педагог самостоятельно ставит проблему и самостоятельно решает ее), совместное обучение (педагог самостоятельно ставит проблему, а решение достигается совместно с учащимися), исследование (педагог ставит проблему, а решение достигается учащимися самостоятельно) и творческое обучение (учащиеся и формулируют проблему, и находят ее решение). </a:t>
            </a:r>
          </a:p>
          <a:p>
            <a:pPr>
              <a:spcBef>
                <a:spcPts val="0"/>
              </a:spcBef>
            </a:pPr>
            <a:endParaRPr lang="ru-RU" sz="4000" i="1" dirty="0" smtClean="0"/>
          </a:p>
          <a:p>
            <a:pPr>
              <a:spcBef>
                <a:spcPts val="0"/>
              </a:spcBef>
            </a:pPr>
            <a:r>
              <a:rPr lang="ru-RU" sz="4000" i="1" dirty="0" smtClean="0"/>
              <a:t>    По  характеру взаимодействия и распределению  активности педагога и учащихся также  иногда выделяют пять способов организации  учебного процесса (называемые также  бинарными методами), в которых  соответствующему методу преподавания соответствует свой метод учения (сообщающий и исполнительный, объяснительный и репродуктивный, инструктивный и практический, объяснительно-побуждающий и частично-поисковый, побуждающий и поисковый).</a:t>
            </a:r>
            <a:endParaRPr lang="ru-RU" sz="4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i="1" dirty="0" smtClean="0"/>
              <a:t> </a:t>
            </a:r>
            <a:r>
              <a:rPr lang="ru-RU" sz="1400" i="1" dirty="0" smtClean="0"/>
              <a:t>М.И. </a:t>
            </a:r>
            <a:r>
              <a:rPr lang="ru-RU" sz="1400" i="1" dirty="0" err="1" smtClean="0"/>
              <a:t>Махмутов</a:t>
            </a:r>
            <a:r>
              <a:rPr lang="ru-RU" sz="1400" i="1" dirty="0" smtClean="0"/>
              <a:t> в зависимости от способа  представления учебного материала (проблемных ситуаций) и степени активности учащихся выделял шесть методов: метод монологического изложения, рассуждающий метод изложения, диалогический метод изложения, эвристический метод обучения, исследовательский метод и метод программированных заданий. Первые три из них представляют варианты изложения учебного материала учителем, вторые три – варианты организации самостоятельной учебной деятельности учащихся. В каждой из этих групп методов и в классификации в целом предполагается увеличение активности учащихся и, таких образом, </a:t>
            </a:r>
            <a:r>
              <a:rPr lang="ru-RU" sz="1400" i="1" dirty="0" err="1" smtClean="0"/>
              <a:t>проблемности</a:t>
            </a:r>
            <a:r>
              <a:rPr lang="ru-RU" sz="1400" i="1" dirty="0" smtClean="0"/>
              <a:t> обучения. Итак, монологический метод представляет собой незначительное изменение  традиционного метода обучения. Как правило, он используется с целью передать значительный объем информации, и сам учебный материал при этом перестраивается незначительно. Учитывая объективные трудности учащихся по усвоению такого материала, педагогом осуществляется не создание, а номинальное обозначение проблемных ситуаций с целью поддержания интереса у учащихся, чем проблемное обучение в данном случае и ограничивается.</a:t>
            </a:r>
          </a:p>
          <a:p>
            <a:pPr>
              <a:spcBef>
                <a:spcPts val="0"/>
              </a:spcBef>
            </a:pPr>
            <a:endParaRPr lang="ru-RU" sz="1400" i="1" dirty="0" smtClean="0"/>
          </a:p>
          <a:p>
            <a:pPr>
              <a:spcBef>
                <a:spcPts val="0"/>
              </a:spcBef>
            </a:pPr>
            <a:r>
              <a:rPr lang="ru-RU" sz="1400" i="1" dirty="0" smtClean="0"/>
              <a:t>    При рассуждающем методе обучения в монолог  преподавателя вводятся элементы рассуждения, поиска выхода из возникающих в силу особенностей построения материала затруднений, учитель, отмечая наличие проблемных ситуаций, показывает, как выдвигались и сталкивались различные гипотезы (или имитирует их наличие) при изучении той или иной проблемы. Педагог, пользуясь этим методом, демонстрирует исторический и (или) логический путь научного познания, «заставляя учеников следить за диалектическим движением мысли к истине» . Этот метод требует уже большей перестройки учебного материала по сравнению с традиционным и предыдущим. Порядок следования сообщаемых фактов выбирается таким образом, чтобы объективные противоречия содержания были представлены особенно подчеркнуто и возбуждали познавательный интерес учащихся и желание их разрешить. При этом ведется не столько диалог с учащимися, сколько монолог: вопросы могут и задаваться преподавателем, но они не требуют ответа и используются только для того, чтобы привлечь учащихся к мысленному анализу проблемных ситуаций, возбудить, но не реализовать их мысленную поисковую активность.</a:t>
            </a:r>
          </a:p>
          <a:p>
            <a:pPr>
              <a:spcBef>
                <a:spcPts val="0"/>
              </a:spcBef>
            </a:pPr>
            <a:endParaRPr lang="ru-RU" sz="1400" i="1" dirty="0" smtClean="0"/>
          </a:p>
          <a:p>
            <a:pPr>
              <a:spcBef>
                <a:spcPts val="0"/>
              </a:spcBef>
            </a:pPr>
            <a:r>
              <a:rPr lang="ru-RU" sz="1400" i="1" dirty="0" smtClean="0"/>
              <a:t>    При диалогическом методе изложения  структура учебного материала остается такой же, как и в рассуждающем, однако ввиду ограниченности во времени  учебного процесса содержание переданной информации может быть несколько  меньше. Дело в том, что при этом методе вместо вопросов, на которые преподаватель самостоятельно дает ответы, задаются информационные вопросы и к обсуждению широко привлекаются учащиеся. Ученики при этом методе активно участвуют в постановке проблемы, выдвигают предположения, пытаются самостоятельно доказать свои гипотезы. Весь учебный процесс при этом происходит под контролем учителя, им самостоятельно ставится проблемная задача и осуществляется не столько помощь учащимся по нахождению ответов, сколько, в конечном итоге, самостоятельная их констатация – благодаря или вопреки предположениям учащихся. Вместе с тем, для этого метода уже характерна возможность учащихся реализовать свою поисковую активность, за счет чего повышается их мотивация, рассматриваемая проблема персонализируется, и знания усваиваются более успешно.</a:t>
            </a:r>
          </a:p>
          <a:p>
            <a:endParaRPr lang="ru-RU" sz="1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00066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2800" i="1" dirty="0" smtClean="0"/>
              <a:t> Эвристический метод обучения в концепции М.И. </a:t>
            </a:r>
            <a:r>
              <a:rPr lang="ru-RU" sz="2800" i="1" dirty="0" err="1" smtClean="0"/>
              <a:t>Махмутова</a:t>
            </a:r>
            <a:r>
              <a:rPr lang="ru-RU" sz="2800" i="1" dirty="0" smtClean="0"/>
              <a:t> заключается в том, что учебный материал, имея ту же последовательность, что и в диалогическом  методе, разбивается на отдельные  элементы, в которых преподавателем дополнительно ставятся определенные познавательные задачи, разрешаемые непосредственно учащимися. При этом весь учебный процесс осуществляется под руководством педагога: им ставятся проблемы, которые предстоит решить, констатируется правильность тех или иных выводов, которые уже в дальнейших этапах служат основанием для самостоятельной деятельности учеников, которые, опять же завершаются методической поддержкой учителя. Тем самым достигается имитация самостоятельного исследования учащимися, но в пределах руководства и помощи педагога.</a:t>
            </a:r>
          </a:p>
          <a:p>
            <a:pPr>
              <a:spcBef>
                <a:spcPts val="0"/>
              </a:spcBef>
            </a:pPr>
            <a:endParaRPr lang="ru-RU" sz="2800" i="1" dirty="0" smtClean="0"/>
          </a:p>
          <a:p>
            <a:pPr>
              <a:spcBef>
                <a:spcPts val="0"/>
              </a:spcBef>
            </a:pPr>
            <a:r>
              <a:rPr lang="ru-RU" sz="2800" i="1" dirty="0" smtClean="0"/>
              <a:t>    В случае применения исследовательского метода система обучения претерпевает следующие изменения. Если за основу взять эвристический метод, то структура  и последовательность подачи материала  остается такой же. Однако, в отличие  от него, постановка вопросов педагогом осуществляется не в начале того или иного элемента изучения проблемы, а уже по итогам ее самостоятельного рассмотрения учащимися, то есть деятельность учителя носит не направляющий характер, а оценочный, констатирующий. За счет этого действия учащихся приобретают более самостоятельный характер, они дополнительно обучаются не только решать проблему, но и становятся способными ее выделить, осознать, сформулировать, что является более ценным для развития личности и формирования научного подхода мышления. </a:t>
            </a:r>
          </a:p>
          <a:p>
            <a:pPr>
              <a:spcBef>
                <a:spcPts val="0"/>
              </a:spcBef>
            </a:pPr>
            <a:endParaRPr lang="ru-RU" sz="2800" i="1" dirty="0" smtClean="0"/>
          </a:p>
          <a:p>
            <a:pPr>
              <a:spcBef>
                <a:spcPts val="0"/>
              </a:spcBef>
            </a:pPr>
            <a:r>
              <a:rPr lang="ru-RU" sz="2800" i="1" dirty="0" smtClean="0"/>
              <a:t>    И последний метод, который выделял  </a:t>
            </a:r>
            <a:r>
              <a:rPr lang="ru-RU" sz="2800" i="1" dirty="0" err="1" smtClean="0"/>
              <a:t>М.И.Махмутов</a:t>
            </a:r>
            <a:r>
              <a:rPr lang="ru-RU" sz="2800" i="1" dirty="0" smtClean="0"/>
              <a:t>, был назван им методом  программированных действий или  программированных заданий. При  этом методе педагогом осуществляется разработка целой системы программированных  заданий, в которой каждое задание состоит из отдельных элементов (или «кадров»). Эти кадры содержат часть изучаемого материала или определенное направление, в рамках которого учащемуся предстоит самостоятельно ставить и решать соответствующие </a:t>
            </a:r>
            <a:r>
              <a:rPr lang="ru-RU" sz="2800" i="1" dirty="0" err="1" smtClean="0"/>
              <a:t>подпроблемы</a:t>
            </a:r>
            <a:r>
              <a:rPr lang="ru-RU" sz="2800" i="1" dirty="0" smtClean="0"/>
              <a:t>, урегулировать проблемные ситуации. После изучения одного элемента учащийся, сделав самостоятельно соответствующие выводы, переходит к следующему, причем доступность следующего этапа определяется правильностью выводов, сделанных на предыдущем.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и условия эффективности проблемных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300" i="1" dirty="0" smtClean="0"/>
              <a:t> Существуют  четыре уровня </a:t>
            </a:r>
            <a:r>
              <a:rPr lang="ru-RU" sz="1300" i="1" dirty="0" err="1" smtClean="0"/>
              <a:t>проблемности</a:t>
            </a:r>
            <a:r>
              <a:rPr lang="ru-RU" sz="1300" i="1" dirty="0" smtClean="0"/>
              <a:t> в обучении: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1. Преподаватель сам решает при активном слушании и обсуждении студентами.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2. Преподаватель ставит проблему, студенты самостоятельно или под руководством преподавателя решают её.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3. Студент ставит проблему,  преподаватель помогает её решить.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4. Студент сам ставит проблему и сам её решает.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Третий  и четвёртый уровни – это исследовательский  метод.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 Итак, проблемное обучение на третьем, четвёртом  уровне, а иногда и на втором связано  с исследованием, следовательно, проблемное обучение – это обучение решению нестандартных задач, в ходе которого студенты усваивают новые знания и приобретают навыки и умения творческой деятельности, что очень важно для инженера.</a:t>
            </a:r>
          </a:p>
          <a:p>
            <a:pPr>
              <a:spcBef>
                <a:spcPts val="0"/>
              </a:spcBef>
              <a:buNone/>
            </a:pPr>
            <a:r>
              <a:rPr lang="ru-RU" sz="1300" i="1" dirty="0" smtClean="0"/>
              <a:t>		 Преимущества  проблемного обучения это в первую очередь большие возможности для развития внимания, наблюдательности, </a:t>
            </a:r>
            <a:r>
              <a:rPr lang="ru-RU" sz="1300" i="1" dirty="0" err="1" smtClean="0"/>
              <a:t>активитизации</a:t>
            </a:r>
            <a:r>
              <a:rPr lang="ru-RU" sz="1300" i="1" dirty="0" smtClean="0"/>
              <a:t> мышления, </a:t>
            </a:r>
            <a:r>
              <a:rPr lang="ru-RU" sz="1300" i="1" dirty="0" err="1" smtClean="0"/>
              <a:t>активитизации</a:t>
            </a:r>
            <a:r>
              <a:rPr lang="ru-RU" sz="1300" i="1" dirty="0" smtClean="0"/>
              <a:t> познавательной деятельности студентов; оно развивает самостоятельность, ответственность, критичность и самокритичность, инициативность, нестандартность мышления, осторожность и решительность и т.п. Кроме того  проблемное обучение обеспечивает прочность приобретаемых знаний, это во-первых, и, во-вторых, здесь срабатывает «эффект неоконченного действия», открытый Б.В. Зейгарник. Его суть в том, что действия, которые были начаты, но не закончены, запоминаются лучше: «между началом действия и ожидаемым результатом сохраняется актуальная связь, и нас мучит недоделанное, помнится недовведенное до конца».</a:t>
            </a:r>
          </a:p>
          <a:p>
            <a:pPr>
              <a:spcBef>
                <a:spcPts val="0"/>
              </a:spcBef>
            </a:pPr>
            <a:r>
              <a:rPr lang="ru-RU" sz="1300" i="1" dirty="0" smtClean="0"/>
              <a:t>   	 Проблемное  обучение связано с исследованием  и поэтому предполагает растянутое во времени решение задачи. Человек попадает в ситуацию подобно деятелю, решающему творческую задачу или проблему. Он постоянно думает над ней и не выходит из этого состояния, пока её не решит. Именно за счёт этой незавершённости и формируются прочные знания, навыки и умения.</a:t>
            </a:r>
            <a:endParaRPr lang="ru-RU" sz="13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ru-RU" sz="1600" i="1" dirty="0" smtClean="0"/>
              <a:t> Условия  эффективности применения проблемного обучения: </a:t>
            </a:r>
          </a:p>
          <a:p>
            <a:pPr>
              <a:buNone/>
            </a:pPr>
            <a:endParaRPr lang="ru-RU" sz="1600" i="1" dirty="0" smtClean="0"/>
          </a:p>
          <a:p>
            <a:r>
              <a:rPr lang="ru-RU" sz="1600" i="1" dirty="0" smtClean="0"/>
              <a:t>1) Содержание  учебного  материала  содержит  причинно-следственные  связи   и зависимости, направлено на  формирование понятий, законов,  теорий.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2) Ученики  подготовлены к проблемному изучению  темы.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3)  Ученики   решают   задачи   на   развитие   самостоятельности   мышления,  формирование исследовательских умений, творческого подхода к делу.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4) У  учителя есть время для проблемного  изучения темы.</a:t>
            </a:r>
          </a:p>
          <a:p>
            <a:endParaRPr lang="ru-RU" sz="1600" i="1" dirty="0" smtClean="0"/>
          </a:p>
          <a:p>
            <a:r>
              <a:rPr lang="ru-RU" sz="1600" i="1" dirty="0" smtClean="0"/>
              <a:t>5) Учитель  хорошо владеет соответствующими  методами обучения.</a:t>
            </a:r>
            <a:endParaRPr lang="ru-RU" sz="16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F87F98F-CCCC-4B87-8E50-48C741D132F6}"/>
</file>

<file path=customXml/itemProps2.xml><?xml version="1.0" encoding="utf-8"?>
<ds:datastoreItem xmlns:ds="http://schemas.openxmlformats.org/officeDocument/2006/customXml" ds:itemID="{87EB3AEA-14A4-4E10-8120-082AF7ED6166}"/>
</file>

<file path=customXml/itemProps3.xml><?xml version="1.0" encoding="utf-8"?>
<ds:datastoreItem xmlns:ds="http://schemas.openxmlformats.org/officeDocument/2006/customXml" ds:itemID="{D5451B19-C7C6-426D-8CAC-18C41734E90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1688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Сущность проблемного обучения</vt:lpstr>
      <vt:lpstr>История и сущность проблемного обучения</vt:lpstr>
      <vt:lpstr>Слайд 3</vt:lpstr>
      <vt:lpstr>Формы, методы и технологические основы проблемного обучения</vt:lpstr>
      <vt:lpstr>Слайд 5</vt:lpstr>
      <vt:lpstr>Слайд 6</vt:lpstr>
      <vt:lpstr>Уровни и условия эффективности проблемных уроков</vt:lpstr>
      <vt:lpstr>Слайд 8</vt:lpstr>
    </vt:vector>
  </TitlesOfParts>
  <Company>BLACK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SPA</dc:creator>
  <cp:lastModifiedBy>Admin</cp:lastModifiedBy>
  <cp:revision>18</cp:revision>
  <dcterms:created xsi:type="dcterms:W3CDTF">2011-06-15T20:39:33Z</dcterms:created>
  <dcterms:modified xsi:type="dcterms:W3CDTF">2014-02-01T16:42:57Z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